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79438" autoAdjust="0"/>
  </p:normalViewPr>
  <p:slideViewPr>
    <p:cSldViewPr snapToGrid="0">
      <p:cViewPr varScale="1">
        <p:scale>
          <a:sx n="56" d="100"/>
          <a:sy n="56" d="100"/>
        </p:scale>
        <p:origin x="10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13009440-B33D-4298-9AC0-E91222A1240B}" type="datetimeFigureOut">
              <a:rPr lang="en-US" smtClean="0"/>
              <a:t>3/12/2014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557EE90-F3BF-4954-AAD1-2113192C7444}" type="slidenum">
              <a:rPr lang="en-US" smtClean="0"/>
              <a:t>‹#›</a:t>
            </a:fld>
            <a:endParaRPr lang="en-US"/>
          </a:p>
        </p:txBody>
      </p:sp>
    </p:spTree>
    <p:extLst>
      <p:ext uri="{BB962C8B-B14F-4D97-AF65-F5344CB8AC3E}">
        <p14:creationId xmlns:p14="http://schemas.microsoft.com/office/powerpoint/2010/main" val="2169459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8906CA5-5AC4-4909-89B0-162587B7663D}" type="datetimeFigureOut">
              <a:rPr lang="en-US" smtClean="0"/>
              <a:t>3/11/2014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525101-398A-4115-99E6-C54C9C2F4362}" type="slidenum">
              <a:rPr lang="en-US" smtClean="0"/>
              <a:t>‹#›</a:t>
            </a:fld>
            <a:endParaRPr lang="en-US"/>
          </a:p>
        </p:txBody>
      </p:sp>
    </p:spTree>
    <p:extLst>
      <p:ext uri="{BB962C8B-B14F-4D97-AF65-F5344CB8AC3E}">
        <p14:creationId xmlns:p14="http://schemas.microsoft.com/office/powerpoint/2010/main" val="3163323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algorithmic framework for performing collaborative filtering.</a:t>
            </a:r>
            <a:endParaRPr lang="en-US" dirty="0"/>
          </a:p>
        </p:txBody>
      </p:sp>
      <p:sp>
        <p:nvSpPr>
          <p:cNvPr id="4" name="Slide Number Placeholder 3"/>
          <p:cNvSpPr>
            <a:spLocks noGrp="1"/>
          </p:cNvSpPr>
          <p:nvPr>
            <p:ph type="sldNum" sz="quarter" idx="10"/>
          </p:nvPr>
        </p:nvSpPr>
        <p:spPr/>
        <p:txBody>
          <a:bodyPr/>
          <a:lstStyle/>
          <a:p>
            <a:fld id="{C4525101-398A-4115-99E6-C54C9C2F4362}" type="slidenum">
              <a:rPr lang="en-US" smtClean="0"/>
              <a:t>1</a:t>
            </a:fld>
            <a:endParaRPr lang="en-US"/>
          </a:p>
        </p:txBody>
      </p:sp>
    </p:spTree>
    <p:extLst>
      <p:ext uri="{BB962C8B-B14F-4D97-AF65-F5344CB8AC3E}">
        <p14:creationId xmlns:p14="http://schemas.microsoft.com/office/powerpoint/2010/main" val="1799770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Automated</a:t>
            </a:r>
            <a:r>
              <a:rPr lang="en-US" baseline="0" dirty="0" smtClean="0"/>
              <a:t> collaborative filtering is a popular technique used for reducing information overload and it’s often used to complement content-based information filtering systems.	</a:t>
            </a:r>
          </a:p>
          <a:p>
            <a:r>
              <a:rPr lang="en-US" baseline="0" dirty="0" smtClean="0"/>
              <a:t>Content based information filtering technique have proven to be effective at locating textual documents relevant to a topic</a:t>
            </a:r>
          </a:p>
          <a:p>
            <a:r>
              <a:rPr lang="en-US" baseline="0" dirty="0" smtClean="0"/>
              <a:t>In collaborative filtering human </a:t>
            </a:r>
            <a:r>
              <a:rPr lang="en-US" baseline="0" dirty="0" err="1" smtClean="0"/>
              <a:t>judgements</a:t>
            </a:r>
            <a:r>
              <a:rPr lang="en-US" baseline="0" dirty="0" smtClean="0"/>
              <a:t> for items in a given domain are collected and it builds matching between people who share the same information needs or the same tastes.</a:t>
            </a:r>
          </a:p>
          <a:p>
            <a:r>
              <a:rPr lang="en-US" baseline="0" dirty="0" smtClean="0"/>
              <a:t>In collaborative filtering, humans provide feedback by declaring relevance, quality and interest of items. This provides superiority for analyzing movies, ideas, feelings, people etc. Analyzing quality and taste dimensions are easier for human beings.</a:t>
            </a:r>
          </a:p>
          <a:p>
            <a:r>
              <a:rPr lang="en-US" baseline="0" dirty="0" smtClean="0"/>
              <a:t>Also collaborative filtering can bring items that aren’t exactly what the user was expecting but would be valuable for them. Especially in the movie domain this aspect is used very frequently.</a:t>
            </a:r>
          </a:p>
          <a:p>
            <a:r>
              <a:rPr lang="en-US" baseline="0" dirty="0" smtClean="0"/>
              <a:t>Collaborative filtering isn’t well suited for detecting information for a specific content. In this paper an algorithmic framework for performing collaborative filtering is represented.</a:t>
            </a:r>
            <a:endParaRPr lang="en-US" dirty="0"/>
          </a:p>
        </p:txBody>
      </p:sp>
      <p:sp>
        <p:nvSpPr>
          <p:cNvPr id="4" name="Slide Number Placeholder 3"/>
          <p:cNvSpPr>
            <a:spLocks noGrp="1"/>
          </p:cNvSpPr>
          <p:nvPr>
            <p:ph type="sldNum" sz="quarter" idx="10"/>
          </p:nvPr>
        </p:nvSpPr>
        <p:spPr/>
        <p:txBody>
          <a:bodyPr/>
          <a:lstStyle/>
          <a:p>
            <a:fld id="{C4525101-398A-4115-99E6-C54C9C2F4362}" type="slidenum">
              <a:rPr lang="en-US" smtClean="0"/>
              <a:t>3</a:t>
            </a:fld>
            <a:endParaRPr lang="en-US"/>
          </a:p>
        </p:txBody>
      </p:sp>
    </p:spTree>
    <p:extLst>
      <p:ext uri="{BB962C8B-B14F-4D97-AF65-F5344CB8AC3E}">
        <p14:creationId xmlns:p14="http://schemas.microsoft.com/office/powerpoint/2010/main" val="3352190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Preference judgments can be explicit</a:t>
            </a:r>
            <a:r>
              <a:rPr lang="en-US" baseline="0" dirty="0" smtClean="0"/>
              <a:t> statements or implicit data from which judgments could be inferred from.</a:t>
            </a:r>
          </a:p>
          <a:p>
            <a:r>
              <a:rPr lang="en-US" baseline="0" dirty="0" smtClean="0"/>
              <a:t>In neighborhood based methods a subset of appropriate users are chosen based on their similarity to the active user, and a weighted aggregate of their ratings is used to generate predictions for the user.</a:t>
            </a:r>
          </a:p>
          <a:p>
            <a:r>
              <a:rPr lang="en-US" baseline="0" dirty="0" smtClean="0"/>
              <a:t>In the paper neighborhood-based methods are explored and they claim to present new better performing algorithms</a:t>
            </a:r>
          </a:p>
          <a:p>
            <a:endParaRPr lang="en-US" dirty="0"/>
          </a:p>
        </p:txBody>
      </p:sp>
      <p:sp>
        <p:nvSpPr>
          <p:cNvPr id="4" name="Slide Number Placeholder 3"/>
          <p:cNvSpPr>
            <a:spLocks noGrp="1"/>
          </p:cNvSpPr>
          <p:nvPr>
            <p:ph type="sldNum" sz="quarter" idx="10"/>
          </p:nvPr>
        </p:nvSpPr>
        <p:spPr/>
        <p:txBody>
          <a:bodyPr/>
          <a:lstStyle/>
          <a:p>
            <a:fld id="{C4525101-398A-4115-99E6-C54C9C2F4362}" type="slidenum">
              <a:rPr lang="en-US" smtClean="0"/>
              <a:t>4</a:t>
            </a:fld>
            <a:endParaRPr lang="en-US"/>
          </a:p>
        </p:txBody>
      </p:sp>
    </p:spTree>
    <p:extLst>
      <p:ext uri="{BB962C8B-B14F-4D97-AF65-F5344CB8AC3E}">
        <p14:creationId xmlns:p14="http://schemas.microsoft.com/office/powerpoint/2010/main" val="181132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pPr/>
                <a:endParaRPr lang="en-US" b="0" i="1" dirty="0" smtClean="0">
                  <a:latin typeface="Cambria Math" panose="02040503050406030204" pitchFamily="18" charset="0"/>
                </a:endParaRPr>
              </a:p>
              <a:p>
                <a:pP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𝑖</m:t>
                        </m:r>
                      </m:sub>
                    </m:sSub>
                  </m:oMath>
                </a14:m>
                <a:r>
                  <a:rPr lang="en-US" dirty="0" smtClean="0"/>
                  <a:t> represents the prediction for the active user a for an item </a:t>
                </a:r>
                <a:r>
                  <a:rPr lang="en-US" dirty="0" err="1" smtClean="0"/>
                  <a:t>i</a:t>
                </a:r>
                <a:r>
                  <a:rPr lang="en-US" dirty="0" smtClean="0"/>
                  <a:t>. n is the number of neighbors 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𝑢</m:t>
                        </m:r>
                      </m:sub>
                    </m:sSub>
                  </m:oMath>
                </a14:m>
                <a:r>
                  <a:rPr lang="en-US" dirty="0" smtClean="0"/>
                  <a:t> is the similarity weight</a:t>
                </a:r>
                <a:r>
                  <a:rPr lang="en-US" baseline="0" dirty="0" smtClean="0"/>
                  <a:t> between the active user and neighbor u as defined in the </a:t>
                </a:r>
                <a:r>
                  <a:rPr lang="en-US" baseline="0" dirty="0" err="1" smtClean="0"/>
                  <a:t>pearson</a:t>
                </a:r>
                <a:r>
                  <a:rPr lang="en-US" baseline="0" dirty="0" smtClean="0"/>
                  <a:t> correlation coefficient.</a:t>
                </a:r>
              </a:p>
              <a:p>
                <a:pPr/>
                <a:r>
                  <a:rPr lang="en-US" baseline="0" dirty="0" smtClean="0"/>
                  <a:t>Along with </a:t>
                </a:r>
                <a:r>
                  <a:rPr lang="en-US" baseline="0" dirty="0" err="1" smtClean="0"/>
                  <a:t>pearson</a:t>
                </a:r>
                <a:r>
                  <a:rPr lang="en-US" baseline="0" dirty="0" smtClean="0"/>
                  <a:t> correlation, cosine vector similarity was also used and the correlations seem to be better with the cosine vector similarity.</a:t>
                </a:r>
                <a:endParaRPr lang="en-US" dirty="0"/>
              </a:p>
            </p:txBody>
          </p:sp>
        </mc:Choice>
        <mc:Fallback>
          <p:sp>
            <p:nvSpPr>
              <p:cNvPr id="3" name="Notes Placeholder 2"/>
              <p:cNvSpPr>
                <a:spLocks noGrp="1"/>
              </p:cNvSpPr>
              <p:nvPr>
                <p:ph type="body" idx="1"/>
              </p:nvPr>
            </p:nvSpPr>
            <p:spPr/>
            <p:txBody>
              <a:bodyPr/>
              <a:lstStyle/>
              <a:p>
                <a:pPr/>
                <a:endParaRPr lang="en-US" b="0" i="1" dirty="0" smtClean="0">
                  <a:latin typeface="Cambria Math" panose="02040503050406030204" pitchFamily="18" charset="0"/>
                </a:endParaRPr>
              </a:p>
              <a:p>
                <a:pPr/>
                <a:r>
                  <a:rPr lang="en-US" b="0" i="0" smtClean="0">
                    <a:latin typeface="Cambria Math" panose="02040503050406030204" pitchFamily="18" charset="0"/>
                  </a:rPr>
                  <a:t>𝑝</a:t>
                </a:r>
                <a:r>
                  <a:rPr lang="en-US" b="0" i="0" smtClean="0">
                    <a:latin typeface="Cambria Math" panose="02040503050406030204" pitchFamily="18" charset="0"/>
                  </a:rPr>
                  <a:t>_(</a:t>
                </a:r>
                <a:r>
                  <a:rPr lang="en-US" b="0" i="0" smtClean="0">
                    <a:latin typeface="Cambria Math" panose="02040503050406030204" pitchFamily="18" charset="0"/>
                  </a:rPr>
                  <a:t>𝑎,𝑖</a:t>
                </a:r>
                <a:r>
                  <a:rPr lang="en-US" b="0" i="0" smtClean="0">
                    <a:latin typeface="Cambria Math" panose="02040503050406030204" pitchFamily="18" charset="0"/>
                  </a:rPr>
                  <a:t>)</a:t>
                </a:r>
                <a:r>
                  <a:rPr lang="en-US" dirty="0" smtClean="0"/>
                  <a:t> represents the prediction for the active user a for an item </a:t>
                </a:r>
                <a:r>
                  <a:rPr lang="en-US" dirty="0" err="1" smtClean="0"/>
                  <a:t>i</a:t>
                </a:r>
                <a:r>
                  <a:rPr lang="en-US" dirty="0" smtClean="0"/>
                  <a:t>. n is the number of neighbors and </a:t>
                </a:r>
                <a:r>
                  <a:rPr lang="en-US" b="0" i="0" smtClean="0">
                    <a:latin typeface="Cambria Math" panose="02040503050406030204" pitchFamily="18" charset="0"/>
                  </a:rPr>
                  <a:t>𝑤</a:t>
                </a:r>
                <a:r>
                  <a:rPr lang="en-US" b="0" i="0" smtClean="0">
                    <a:latin typeface="Cambria Math" panose="02040503050406030204" pitchFamily="18" charset="0"/>
                  </a:rPr>
                  <a:t>_(</a:t>
                </a:r>
                <a:r>
                  <a:rPr lang="en-US" b="0" i="0" smtClean="0">
                    <a:latin typeface="Cambria Math" panose="02040503050406030204" pitchFamily="18" charset="0"/>
                  </a:rPr>
                  <a:t>𝑎,𝑢</a:t>
                </a:r>
                <a:r>
                  <a:rPr lang="en-US" b="0" i="0" smtClean="0">
                    <a:latin typeface="Cambria Math" panose="02040503050406030204" pitchFamily="18" charset="0"/>
                  </a:rPr>
                  <a:t>)</a:t>
                </a:r>
                <a:r>
                  <a:rPr lang="en-US" dirty="0" smtClean="0"/>
                  <a:t> is the similarity weight</a:t>
                </a:r>
                <a:r>
                  <a:rPr lang="en-US" baseline="0" dirty="0" smtClean="0"/>
                  <a:t> between the active user and neighbor u as defined in the </a:t>
                </a:r>
                <a:r>
                  <a:rPr lang="en-US" baseline="0" dirty="0" err="1" smtClean="0"/>
                  <a:t>pearson</a:t>
                </a:r>
                <a:r>
                  <a:rPr lang="en-US" baseline="0" dirty="0" smtClean="0"/>
                  <a:t> correlation coefficient.</a:t>
                </a:r>
              </a:p>
              <a:p>
                <a:pPr/>
                <a:r>
                  <a:rPr lang="en-US" baseline="0" dirty="0" smtClean="0"/>
                  <a:t>Along with </a:t>
                </a:r>
                <a:r>
                  <a:rPr lang="en-US" baseline="0" dirty="0" err="1" smtClean="0"/>
                  <a:t>pearson</a:t>
                </a:r>
                <a:r>
                  <a:rPr lang="en-US" baseline="0" dirty="0" smtClean="0"/>
                  <a:t> correlation, cosine vector similarity was also used and the correlations seem to be better with the cosine vector similarity.</a:t>
                </a:r>
                <a:endParaRPr lang="en-US" dirty="0"/>
              </a:p>
            </p:txBody>
          </p:sp>
        </mc:Fallback>
      </mc:AlternateContent>
      <p:sp>
        <p:nvSpPr>
          <p:cNvPr id="4" name="Slide Number Placeholder 3"/>
          <p:cNvSpPr>
            <a:spLocks noGrp="1"/>
          </p:cNvSpPr>
          <p:nvPr>
            <p:ph type="sldNum" sz="quarter" idx="10"/>
          </p:nvPr>
        </p:nvSpPr>
        <p:spPr/>
        <p:txBody>
          <a:bodyPr/>
          <a:lstStyle/>
          <a:p>
            <a:fld id="{C4525101-398A-4115-99E6-C54C9C2F4362}" type="slidenum">
              <a:rPr lang="en-US" smtClean="0"/>
              <a:t>5</a:t>
            </a:fld>
            <a:endParaRPr lang="en-US"/>
          </a:p>
        </p:txBody>
      </p:sp>
    </p:spTree>
    <p:extLst>
      <p:ext uri="{BB962C8B-B14F-4D97-AF65-F5344CB8AC3E}">
        <p14:creationId xmlns:p14="http://schemas.microsoft.com/office/powerpoint/2010/main" val="3677568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user may have</a:t>
            </a:r>
            <a:r>
              <a:rPr lang="en-US" baseline="0" dirty="0" smtClean="0"/>
              <a:t> a different neighborhood for each item. Quality of a prediction can be measured by comparing the predicted values for the withheld items to the actual values.</a:t>
            </a:r>
          </a:p>
          <a:p>
            <a:endParaRPr lang="en-US" baseline="0" dirty="0" smtClean="0"/>
          </a:p>
          <a:p>
            <a:r>
              <a:rPr lang="en-US" baseline="0" dirty="0" smtClean="0"/>
              <a:t>Quality of a prediction algorithm can be measured on a couple dimensions; coverage, and accuracy. Coverage is the measure of the percentage of items for which a recommendation system can provide predictions. A basic coverage metric is the percentage of items for which prediction is available. Usually for the experiments coverage is high unless an item has ratings from very few people and those doesn’t have any correlation with the active user or there isn’t any rating for an item.</a:t>
            </a:r>
          </a:p>
          <a:p>
            <a:r>
              <a:rPr lang="en-US" baseline="0" dirty="0" smtClean="0"/>
              <a:t>To assess the accuracy of a prediction algorithm statistical accuracy metrics or decision support accuracy metrics can be used. Statistical accuracy metrics compare the prediction with the actual rating value. Mean Absolute Error and root mean squared error are techniques that have been used to assess the statistical accuracy, for this paper they report mean absolute error.</a:t>
            </a:r>
          </a:p>
          <a:p>
            <a:r>
              <a:rPr lang="en-US" baseline="0" dirty="0" smtClean="0"/>
              <a:t>Decision support accuracy metrics evaluate how effectively predictions help a user select high quality items.  In this perspective a prediction value between 1.5 and 2.5 wouldn’t make a difference if the user only chooses to see a movie with a prediction of 4 or above. For the decision support accuracy in the paper ROC sensitivity is used. ROC sensitivity declares the diagnostic power of a filtering system. To assess the ROC sensitivity user’s own ratings were used to assign good or bad labels to items.</a:t>
            </a:r>
            <a:endParaRPr lang="en-US" dirty="0"/>
          </a:p>
        </p:txBody>
      </p:sp>
      <p:sp>
        <p:nvSpPr>
          <p:cNvPr id="4" name="Slide Number Placeholder 3"/>
          <p:cNvSpPr>
            <a:spLocks noGrp="1"/>
          </p:cNvSpPr>
          <p:nvPr>
            <p:ph type="sldNum" sz="quarter" idx="10"/>
          </p:nvPr>
        </p:nvSpPr>
        <p:spPr/>
        <p:txBody>
          <a:bodyPr/>
          <a:lstStyle/>
          <a:p>
            <a:fld id="{C4525101-398A-4115-99E6-C54C9C2F4362}" type="slidenum">
              <a:rPr lang="en-US" smtClean="0"/>
              <a:t>6</a:t>
            </a:fld>
            <a:endParaRPr lang="en-US"/>
          </a:p>
        </p:txBody>
      </p:sp>
    </p:spTree>
    <p:extLst>
      <p:ext uri="{BB962C8B-B14F-4D97-AF65-F5344CB8AC3E}">
        <p14:creationId xmlns:p14="http://schemas.microsoft.com/office/powerpoint/2010/main" val="2318250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components except the one being tested was held constant so that the results reflect the</a:t>
            </a:r>
            <a:r>
              <a:rPr lang="en-US" baseline="0" dirty="0" smtClean="0"/>
              <a:t> differences in the component being tested. Variations of a component were tested on the best performing algorithm.</a:t>
            </a:r>
          </a:p>
          <a:p>
            <a:endParaRPr lang="en-US" dirty="0"/>
          </a:p>
        </p:txBody>
      </p:sp>
      <p:sp>
        <p:nvSpPr>
          <p:cNvPr id="4" name="Slide Number Placeholder 3"/>
          <p:cNvSpPr>
            <a:spLocks noGrp="1"/>
          </p:cNvSpPr>
          <p:nvPr>
            <p:ph type="sldNum" sz="quarter" idx="10"/>
          </p:nvPr>
        </p:nvSpPr>
        <p:spPr/>
        <p:txBody>
          <a:bodyPr/>
          <a:lstStyle/>
          <a:p>
            <a:fld id="{C4525101-398A-4115-99E6-C54C9C2F4362}" type="slidenum">
              <a:rPr lang="en-US" smtClean="0"/>
              <a:t>7</a:t>
            </a:fld>
            <a:endParaRPr lang="en-US"/>
          </a:p>
        </p:txBody>
      </p:sp>
    </p:spTree>
    <p:extLst>
      <p:ext uri="{BB962C8B-B14F-4D97-AF65-F5344CB8AC3E}">
        <p14:creationId xmlns:p14="http://schemas.microsoft.com/office/powerpoint/2010/main" val="3938075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step in neighborhood based prediction algorithms is to</a:t>
            </a:r>
            <a:r>
              <a:rPr lang="en-US" baseline="0" dirty="0" smtClean="0"/>
              <a:t> weight all users </a:t>
            </a:r>
            <a:r>
              <a:rPr lang="en-US" baseline="0" dirty="0" err="1" smtClean="0"/>
              <a:t>wrt</a:t>
            </a:r>
            <a:r>
              <a:rPr lang="en-US" baseline="0" dirty="0" smtClean="0"/>
              <a:t> similarity with the active user. Several different similarity measures have been used, the most common one is the </a:t>
            </a:r>
            <a:r>
              <a:rPr lang="en-US" baseline="0" dirty="0" err="1" smtClean="0"/>
              <a:t>pearson</a:t>
            </a:r>
            <a:r>
              <a:rPr lang="en-US" baseline="0" dirty="0" smtClean="0"/>
              <a:t> correlation coefficient. Pearson correlation has a set of assumptions regarding data; namely that the relationship must be linear, errors must be independent and have a probability distribution with mean 0 and constant variance for every setting of the independent variable. When these assumptions aren’t satisfied, </a:t>
            </a:r>
            <a:r>
              <a:rPr lang="en-US" baseline="0" dirty="0" err="1" smtClean="0"/>
              <a:t>pearson</a:t>
            </a:r>
            <a:r>
              <a:rPr lang="en-US" baseline="0" dirty="0" smtClean="0"/>
              <a:t> correlation becomes a  much less accurate indicator of similarity.</a:t>
            </a:r>
            <a:endParaRPr lang="en-US" dirty="0"/>
          </a:p>
        </p:txBody>
      </p:sp>
      <p:sp>
        <p:nvSpPr>
          <p:cNvPr id="4" name="Slide Number Placeholder 3"/>
          <p:cNvSpPr>
            <a:spLocks noGrp="1"/>
          </p:cNvSpPr>
          <p:nvPr>
            <p:ph type="sldNum" sz="quarter" idx="10"/>
          </p:nvPr>
        </p:nvSpPr>
        <p:spPr/>
        <p:txBody>
          <a:bodyPr/>
          <a:lstStyle/>
          <a:p>
            <a:fld id="{C4525101-398A-4115-99E6-C54C9C2F4362}" type="slidenum">
              <a:rPr lang="en-US" smtClean="0"/>
              <a:t>8</a:t>
            </a:fld>
            <a:endParaRPr lang="en-US"/>
          </a:p>
        </p:txBody>
      </p:sp>
    </p:spTree>
    <p:extLst>
      <p:ext uri="{BB962C8B-B14F-4D97-AF65-F5344CB8AC3E}">
        <p14:creationId xmlns:p14="http://schemas.microsoft.com/office/powerpoint/2010/main" val="2722040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B6C2AE3-A5F1-4C2C-A21F-C738ED23BCA7}"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3A7BA-DD6F-4FA4-AE90-6DB18665510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151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6C2AE3-A5F1-4C2C-A21F-C738ED23BCA7}"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3A7BA-DD6F-4FA4-AE90-6DB18665510D}" type="slidenum">
              <a:rPr lang="en-US" smtClean="0"/>
              <a:t>‹#›</a:t>
            </a:fld>
            <a:endParaRPr lang="en-US"/>
          </a:p>
        </p:txBody>
      </p:sp>
    </p:spTree>
    <p:extLst>
      <p:ext uri="{BB962C8B-B14F-4D97-AF65-F5344CB8AC3E}">
        <p14:creationId xmlns:p14="http://schemas.microsoft.com/office/powerpoint/2010/main" val="281242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6C2AE3-A5F1-4C2C-A21F-C738ED23BCA7}"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3A7BA-DD6F-4FA4-AE90-6DB18665510D}"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0216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6C2AE3-A5F1-4C2C-A21F-C738ED23BCA7}"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3A7BA-DD6F-4FA4-AE90-6DB18665510D}" type="slidenum">
              <a:rPr lang="en-US" smtClean="0"/>
              <a:t>‹#›</a:t>
            </a:fld>
            <a:endParaRPr lang="en-US"/>
          </a:p>
        </p:txBody>
      </p:sp>
    </p:spTree>
    <p:extLst>
      <p:ext uri="{BB962C8B-B14F-4D97-AF65-F5344CB8AC3E}">
        <p14:creationId xmlns:p14="http://schemas.microsoft.com/office/powerpoint/2010/main" val="390154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6C2AE3-A5F1-4C2C-A21F-C738ED23BCA7}" type="datetimeFigureOut">
              <a:rPr lang="en-US" smtClean="0"/>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A3A7BA-DD6F-4FA4-AE90-6DB18665510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9329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6C2AE3-A5F1-4C2C-A21F-C738ED23BCA7}" type="datetimeFigureOut">
              <a:rPr lang="en-US" smtClean="0"/>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3A7BA-DD6F-4FA4-AE90-6DB18665510D}" type="slidenum">
              <a:rPr lang="en-US" smtClean="0"/>
              <a:t>‹#›</a:t>
            </a:fld>
            <a:endParaRPr lang="en-US"/>
          </a:p>
        </p:txBody>
      </p:sp>
    </p:spTree>
    <p:extLst>
      <p:ext uri="{BB962C8B-B14F-4D97-AF65-F5344CB8AC3E}">
        <p14:creationId xmlns:p14="http://schemas.microsoft.com/office/powerpoint/2010/main" val="352220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6C2AE3-A5F1-4C2C-A21F-C738ED23BCA7}" type="datetimeFigureOut">
              <a:rPr lang="en-US" smtClean="0"/>
              <a:t>3/11/2014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A3A7BA-DD6F-4FA4-AE90-6DB18665510D}" type="slidenum">
              <a:rPr lang="en-US" smtClean="0"/>
              <a:t>‹#›</a:t>
            </a:fld>
            <a:endParaRPr lang="en-US"/>
          </a:p>
        </p:txBody>
      </p:sp>
    </p:spTree>
    <p:extLst>
      <p:ext uri="{BB962C8B-B14F-4D97-AF65-F5344CB8AC3E}">
        <p14:creationId xmlns:p14="http://schemas.microsoft.com/office/powerpoint/2010/main" val="69322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6C2AE3-A5F1-4C2C-A21F-C738ED23BCA7}" type="datetimeFigureOut">
              <a:rPr lang="en-US" smtClean="0"/>
              <a:t>3/11/2014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A3A7BA-DD6F-4FA4-AE90-6DB18665510D}" type="slidenum">
              <a:rPr lang="en-US" smtClean="0"/>
              <a:t>‹#›</a:t>
            </a:fld>
            <a:endParaRPr lang="en-US"/>
          </a:p>
        </p:txBody>
      </p:sp>
    </p:spTree>
    <p:extLst>
      <p:ext uri="{BB962C8B-B14F-4D97-AF65-F5344CB8AC3E}">
        <p14:creationId xmlns:p14="http://schemas.microsoft.com/office/powerpoint/2010/main" val="2969159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6C2AE3-A5F1-4C2C-A21F-C738ED23BCA7}" type="datetimeFigureOut">
              <a:rPr lang="en-US" smtClean="0"/>
              <a:t>3/11/2014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A3A7BA-DD6F-4FA4-AE90-6DB18665510D}" type="slidenum">
              <a:rPr lang="en-US" smtClean="0"/>
              <a:t>‹#›</a:t>
            </a:fld>
            <a:endParaRPr lang="en-US"/>
          </a:p>
        </p:txBody>
      </p:sp>
    </p:spTree>
    <p:extLst>
      <p:ext uri="{BB962C8B-B14F-4D97-AF65-F5344CB8AC3E}">
        <p14:creationId xmlns:p14="http://schemas.microsoft.com/office/powerpoint/2010/main" val="1431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6C2AE3-A5F1-4C2C-A21F-C738ED23BCA7}" type="datetimeFigureOut">
              <a:rPr lang="en-US" smtClean="0"/>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3A7BA-DD6F-4FA4-AE90-6DB18665510D}" type="slidenum">
              <a:rPr lang="en-US" smtClean="0"/>
              <a:t>‹#›</a:t>
            </a:fld>
            <a:endParaRPr lang="en-US"/>
          </a:p>
        </p:txBody>
      </p:sp>
    </p:spTree>
    <p:extLst>
      <p:ext uri="{BB962C8B-B14F-4D97-AF65-F5344CB8AC3E}">
        <p14:creationId xmlns:p14="http://schemas.microsoft.com/office/powerpoint/2010/main" val="33668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6C2AE3-A5F1-4C2C-A21F-C738ED23BCA7}" type="datetimeFigureOut">
              <a:rPr lang="en-US" smtClean="0"/>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A3A7BA-DD6F-4FA4-AE90-6DB18665510D}"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200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B6C2AE3-A5F1-4C2C-A21F-C738ED23BCA7}" type="datetimeFigureOut">
              <a:rPr lang="en-US" smtClean="0"/>
              <a:t>3/11/2014</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A3A7BA-DD6F-4FA4-AE90-6DB18665510D}"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3969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Collaborative Filtering</a:t>
            </a:r>
            <a:endParaRPr lang="en-US" dirty="0"/>
          </a:p>
        </p:txBody>
      </p:sp>
      <p:sp>
        <p:nvSpPr>
          <p:cNvPr id="3" name="Subtitle 2"/>
          <p:cNvSpPr>
            <a:spLocks noGrp="1"/>
          </p:cNvSpPr>
          <p:nvPr>
            <p:ph type="subTitle" idx="1"/>
          </p:nvPr>
        </p:nvSpPr>
        <p:spPr/>
        <p:txBody>
          <a:bodyPr/>
          <a:lstStyle/>
          <a:p>
            <a:r>
              <a:rPr lang="en-US" dirty="0" smtClean="0"/>
              <a:t>Mustafa </a:t>
            </a:r>
            <a:r>
              <a:rPr lang="en-US" dirty="0" err="1" smtClean="0"/>
              <a:t>Cavdar</a:t>
            </a:r>
            <a:endParaRPr lang="en-US" dirty="0" smtClean="0"/>
          </a:p>
          <a:p>
            <a:r>
              <a:rPr lang="en-US" smtClean="0"/>
              <a:t>Neslihan Bulut</a:t>
            </a:r>
            <a:endParaRPr lang="en-US"/>
          </a:p>
        </p:txBody>
      </p:sp>
    </p:spTree>
    <p:extLst>
      <p:ext uri="{BB962C8B-B14F-4D97-AF65-F5344CB8AC3E}">
        <p14:creationId xmlns:p14="http://schemas.microsoft.com/office/powerpoint/2010/main" val="3205087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Weighting Possible Neighbors</a:t>
            </a:r>
            <a:endParaRPr lang="en-US" dirty="0" smtClean="0"/>
          </a:p>
        </p:txBody>
      </p:sp>
      <p:sp>
        <p:nvSpPr>
          <p:cNvPr id="3075" name="Content Placeholder 2"/>
          <p:cNvSpPr>
            <a:spLocks noGrp="1"/>
          </p:cNvSpPr>
          <p:nvPr>
            <p:ph idx="1"/>
          </p:nvPr>
        </p:nvSpPr>
        <p:spPr/>
        <p:txBody>
          <a:bodyPr/>
          <a:lstStyle/>
          <a:p>
            <a:r>
              <a:rPr lang="en-US" dirty="0" smtClean="0"/>
              <a:t>Variance Weighting:</a:t>
            </a:r>
          </a:p>
          <a:p>
            <a:r>
              <a:rPr lang="en-US" dirty="0" smtClean="0"/>
              <a:t>Ratings </a:t>
            </a:r>
            <a:r>
              <a:rPr lang="en-US" dirty="0" smtClean="0"/>
              <a:t>on some items are more valuable</a:t>
            </a:r>
          </a:p>
          <a:p>
            <a:endParaRPr lang="en-US" dirty="0" smtClean="0"/>
          </a:p>
          <a:p>
            <a:r>
              <a:rPr lang="en-US" dirty="0" smtClean="0"/>
              <a:t>Increases the influence of item with higher variance</a:t>
            </a:r>
          </a:p>
          <a:p>
            <a:endParaRPr lang="en-US" dirty="0" smtClean="0"/>
          </a:p>
          <a:p>
            <a:endParaRPr lang="en-US" dirty="0" smtClean="0"/>
          </a:p>
          <a:p>
            <a:endParaRPr lang="en-US" dirty="0" smtClean="0"/>
          </a:p>
        </p:txBody>
      </p:sp>
      <p:pic>
        <p:nvPicPr>
          <p:cNvPr id="307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67213" y="4491039"/>
            <a:ext cx="367665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4166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a:t>Weighting Possible Neighbors</a:t>
            </a:r>
            <a:endParaRPr lang="en-US" dirty="0" smtClean="0"/>
          </a:p>
        </p:txBody>
      </p:sp>
      <p:sp>
        <p:nvSpPr>
          <p:cNvPr id="4099" name="Content Placeholder 2"/>
          <p:cNvSpPr>
            <a:spLocks noGrp="1"/>
          </p:cNvSpPr>
          <p:nvPr>
            <p:ph idx="1"/>
          </p:nvPr>
        </p:nvSpPr>
        <p:spPr/>
        <p:txBody>
          <a:bodyPr/>
          <a:lstStyle/>
          <a:p>
            <a:r>
              <a:rPr lang="en-US" dirty="0" smtClean="0"/>
              <a:t>Variance Weighting (Cont.):</a:t>
            </a:r>
          </a:p>
          <a:p>
            <a:r>
              <a:rPr lang="en-US" dirty="0" smtClean="0"/>
              <a:t>Ratings </a:t>
            </a:r>
            <a:r>
              <a:rPr lang="en-US" dirty="0" smtClean="0"/>
              <a:t>on some items are more valuable</a:t>
            </a:r>
          </a:p>
          <a:p>
            <a:endParaRPr lang="en-US" dirty="0" smtClean="0"/>
          </a:p>
          <a:p>
            <a:r>
              <a:rPr lang="en-US" dirty="0" smtClean="0"/>
              <a:t>Increases the influence of item with higher variance</a:t>
            </a:r>
          </a:p>
          <a:p>
            <a:endParaRPr lang="en-US" dirty="0" smtClean="0"/>
          </a:p>
          <a:p>
            <a:endParaRPr lang="en-US" dirty="0" smtClean="0"/>
          </a:p>
          <a:p>
            <a:endParaRPr lang="en-US" dirty="0" smtClean="0"/>
          </a:p>
        </p:txBody>
      </p:sp>
      <p:pic>
        <p:nvPicPr>
          <p:cNvPr id="410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95775" y="3860801"/>
            <a:ext cx="367665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26301" y="5483225"/>
            <a:ext cx="20859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66988" y="5483225"/>
            <a:ext cx="27241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4163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t>Weighting Possible Neighbors</a:t>
            </a:r>
            <a:endParaRPr lang="en-US" dirty="0" smtClean="0"/>
          </a:p>
        </p:txBody>
      </p:sp>
      <p:sp>
        <p:nvSpPr>
          <p:cNvPr id="5123" name="Content Placeholder 2"/>
          <p:cNvSpPr>
            <a:spLocks noGrp="1"/>
          </p:cNvSpPr>
          <p:nvPr>
            <p:ph idx="1"/>
          </p:nvPr>
        </p:nvSpPr>
        <p:spPr/>
        <p:txBody>
          <a:bodyPr/>
          <a:lstStyle/>
          <a:p>
            <a:r>
              <a:rPr lang="en-US" dirty="0" smtClean="0"/>
              <a:t>Variance Weighting (Cont.):</a:t>
            </a:r>
          </a:p>
          <a:p>
            <a:r>
              <a:rPr lang="en-US" dirty="0" smtClean="0"/>
              <a:t>No </a:t>
            </a:r>
            <a:r>
              <a:rPr lang="en-US" dirty="0" smtClean="0"/>
              <a:t>significant effect on accuracy of the prediction algorithm</a:t>
            </a:r>
          </a:p>
          <a:p>
            <a:endParaRPr lang="en-US" dirty="0" smtClean="0"/>
          </a:p>
          <a:p>
            <a:r>
              <a:rPr lang="en-US" dirty="0" smtClean="0"/>
              <a:t>Ignores disagreements with popular feeling</a:t>
            </a:r>
          </a:p>
        </p:txBody>
      </p:sp>
    </p:spTree>
    <p:extLst>
      <p:ext uri="{BB962C8B-B14F-4D97-AF65-F5344CB8AC3E}">
        <p14:creationId xmlns:p14="http://schemas.microsoft.com/office/powerpoint/2010/main" val="42944886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Selecting Neighborhoods</a:t>
            </a:r>
          </a:p>
        </p:txBody>
      </p:sp>
      <p:sp>
        <p:nvSpPr>
          <p:cNvPr id="6147" name="Content Placeholder 2"/>
          <p:cNvSpPr>
            <a:spLocks noGrp="1"/>
          </p:cNvSpPr>
          <p:nvPr>
            <p:ph idx="1"/>
          </p:nvPr>
        </p:nvSpPr>
        <p:spPr/>
        <p:txBody>
          <a:bodyPr/>
          <a:lstStyle/>
          <a:p>
            <a:r>
              <a:rPr lang="en-US" smtClean="0"/>
              <a:t>Select a subset of users</a:t>
            </a:r>
          </a:p>
          <a:p>
            <a:endParaRPr lang="en-US" smtClean="0"/>
          </a:p>
        </p:txBody>
      </p:sp>
      <p:pic>
        <p:nvPicPr>
          <p:cNvPr id="614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55914" y="2349501"/>
            <a:ext cx="6503987" cy="397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459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Selecting Neighborhoods</a:t>
            </a:r>
          </a:p>
        </p:txBody>
      </p:sp>
      <p:sp>
        <p:nvSpPr>
          <p:cNvPr id="7171" name="Content Placeholder 2"/>
          <p:cNvSpPr>
            <a:spLocks noGrp="1"/>
          </p:cNvSpPr>
          <p:nvPr>
            <p:ph idx="1"/>
          </p:nvPr>
        </p:nvSpPr>
        <p:spPr/>
        <p:txBody>
          <a:bodyPr/>
          <a:lstStyle/>
          <a:p>
            <a:r>
              <a:rPr lang="en-US" smtClean="0"/>
              <a:t>Correlation-thresholding</a:t>
            </a:r>
          </a:p>
          <a:p>
            <a:pPr lvl="1"/>
            <a:r>
              <a:rPr lang="en-US" smtClean="0"/>
              <a:t>Set an absolute correlation threshold</a:t>
            </a:r>
          </a:p>
          <a:p>
            <a:pPr lvl="1"/>
            <a:endParaRPr lang="en-US" smtClean="0"/>
          </a:p>
          <a:p>
            <a:pPr lvl="1"/>
            <a:r>
              <a:rPr lang="en-US" smtClean="0"/>
              <a:t>Pick anyone whose correlation is greater</a:t>
            </a:r>
          </a:p>
          <a:p>
            <a:pPr lvl="1"/>
            <a:endParaRPr lang="en-US" smtClean="0"/>
          </a:p>
          <a:p>
            <a:pPr lvl="1"/>
            <a:r>
              <a:rPr lang="en-US" smtClean="0"/>
              <a:t>High threshold =&gt; Results in small neighborhood</a:t>
            </a:r>
          </a:p>
          <a:p>
            <a:pPr lvl="1"/>
            <a:endParaRPr lang="en-US" smtClean="0"/>
          </a:p>
          <a:p>
            <a:pPr lvl="1"/>
            <a:r>
              <a:rPr lang="en-US" smtClean="0"/>
              <a:t>Low threshold =&gt; nullify purpose of thresholding</a:t>
            </a:r>
          </a:p>
          <a:p>
            <a:pPr lvl="1"/>
            <a:endParaRPr lang="en-US" smtClean="0"/>
          </a:p>
          <a:p>
            <a:pPr lvl="1"/>
            <a:endParaRPr lang="en-US" smtClean="0"/>
          </a:p>
          <a:p>
            <a:pPr lvl="1"/>
            <a:endParaRPr lang="en-US" smtClean="0"/>
          </a:p>
        </p:txBody>
      </p:sp>
    </p:spTree>
    <p:extLst>
      <p:ext uri="{BB962C8B-B14F-4D97-AF65-F5344CB8AC3E}">
        <p14:creationId xmlns:p14="http://schemas.microsoft.com/office/powerpoint/2010/main" val="664920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Selecting Neighborhoods</a:t>
            </a:r>
          </a:p>
        </p:txBody>
      </p:sp>
      <p:sp>
        <p:nvSpPr>
          <p:cNvPr id="8195" name="Content Placeholder 2"/>
          <p:cNvSpPr>
            <a:spLocks noGrp="1"/>
          </p:cNvSpPr>
          <p:nvPr>
            <p:ph idx="1"/>
          </p:nvPr>
        </p:nvSpPr>
        <p:spPr/>
        <p:txBody>
          <a:bodyPr/>
          <a:lstStyle/>
          <a:p>
            <a:r>
              <a:rPr lang="en-US" smtClean="0"/>
              <a:t>Best-n-neighbors</a:t>
            </a:r>
          </a:p>
          <a:p>
            <a:pPr lvl="1"/>
            <a:r>
              <a:rPr lang="en-US" smtClean="0"/>
              <a:t>Pick best n correlates</a:t>
            </a:r>
          </a:p>
          <a:p>
            <a:pPr lvl="1"/>
            <a:endParaRPr lang="en-US" smtClean="0"/>
          </a:p>
          <a:p>
            <a:pPr lvl="1"/>
            <a:r>
              <a:rPr lang="en-US" smtClean="0"/>
              <a:t>Large n =&gt; too much noise</a:t>
            </a:r>
          </a:p>
          <a:p>
            <a:pPr lvl="1"/>
            <a:endParaRPr lang="en-US" smtClean="0"/>
          </a:p>
          <a:p>
            <a:pPr lvl="1"/>
            <a:r>
              <a:rPr lang="en-US" smtClean="0"/>
              <a:t>Small n =&gt;  poor predictions</a:t>
            </a:r>
          </a:p>
          <a:p>
            <a:pPr lvl="1"/>
            <a:endParaRPr lang="en-US" smtClean="0"/>
          </a:p>
        </p:txBody>
      </p:sp>
    </p:spTree>
    <p:extLst>
      <p:ext uri="{BB962C8B-B14F-4D97-AF65-F5344CB8AC3E}">
        <p14:creationId xmlns:p14="http://schemas.microsoft.com/office/powerpoint/2010/main" val="1316636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Producing a Prediction</a:t>
            </a:r>
          </a:p>
        </p:txBody>
      </p:sp>
      <p:sp>
        <p:nvSpPr>
          <p:cNvPr id="9219" name="Content Placeholder 2"/>
          <p:cNvSpPr>
            <a:spLocks noGrp="1"/>
          </p:cNvSpPr>
          <p:nvPr>
            <p:ph idx="1"/>
          </p:nvPr>
        </p:nvSpPr>
        <p:spPr/>
        <p:txBody>
          <a:bodyPr/>
          <a:lstStyle/>
          <a:p>
            <a:r>
              <a:rPr lang="en-US" smtClean="0"/>
              <a:t>Combine ratings of neighbors</a:t>
            </a:r>
          </a:p>
          <a:p>
            <a:endParaRPr lang="en-US" smtClean="0"/>
          </a:p>
          <a:p>
            <a:r>
              <a:rPr lang="en-US" smtClean="0"/>
              <a:t>Deviation-from-mean approach</a:t>
            </a:r>
          </a:p>
          <a:p>
            <a:endParaRPr lang="en-US" smtClean="0"/>
          </a:p>
          <a:p>
            <a:endParaRPr lang="en-US" smtClean="0"/>
          </a:p>
        </p:txBody>
      </p:sp>
    </p:spTree>
    <p:extLst>
      <p:ext uri="{BB962C8B-B14F-4D97-AF65-F5344CB8AC3E}">
        <p14:creationId xmlns:p14="http://schemas.microsoft.com/office/powerpoint/2010/main" val="2046399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Conclusions</a:t>
            </a:r>
          </a:p>
        </p:txBody>
      </p:sp>
      <p:sp>
        <p:nvSpPr>
          <p:cNvPr id="10243" name="Content Placeholder 2"/>
          <p:cNvSpPr>
            <a:spLocks noGrp="1"/>
          </p:cNvSpPr>
          <p:nvPr>
            <p:ph idx="1"/>
          </p:nvPr>
        </p:nvSpPr>
        <p:spPr/>
        <p:txBody>
          <a:bodyPr/>
          <a:lstStyle/>
          <a:p>
            <a:r>
              <a:rPr lang="en-US" smtClean="0"/>
              <a:t>Filtering information based on quality and taste</a:t>
            </a:r>
          </a:p>
          <a:p>
            <a:endParaRPr lang="en-US" smtClean="0"/>
          </a:p>
          <a:p>
            <a:r>
              <a:rPr lang="en-US" smtClean="0"/>
              <a:t>Best-n-neighbors is the best</a:t>
            </a:r>
          </a:p>
          <a:p>
            <a:endParaRPr lang="en-US" smtClean="0"/>
          </a:p>
          <a:p>
            <a:r>
              <a:rPr lang="en-US" smtClean="0"/>
              <a:t>Non-personalized average algorithm found</a:t>
            </a:r>
          </a:p>
        </p:txBody>
      </p:sp>
      <p:pic>
        <p:nvPicPr>
          <p:cNvPr id="1024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5114" y="5084763"/>
            <a:ext cx="383857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3878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Future Work</a:t>
            </a:r>
          </a:p>
        </p:txBody>
      </p:sp>
      <p:sp>
        <p:nvSpPr>
          <p:cNvPr id="11267" name="Content Placeholder 2"/>
          <p:cNvSpPr>
            <a:spLocks noGrp="1"/>
          </p:cNvSpPr>
          <p:nvPr>
            <p:ph idx="1"/>
          </p:nvPr>
        </p:nvSpPr>
        <p:spPr/>
        <p:txBody>
          <a:bodyPr/>
          <a:lstStyle/>
          <a:p>
            <a:r>
              <a:rPr lang="en-US" smtClean="0"/>
              <a:t>Apply the framework diverse set of domains</a:t>
            </a:r>
          </a:p>
          <a:p>
            <a:endParaRPr lang="en-US" smtClean="0"/>
          </a:p>
          <a:p>
            <a:r>
              <a:rPr lang="en-US" smtClean="0"/>
              <a:t>Integration with existing retrieval technology</a:t>
            </a:r>
          </a:p>
          <a:p>
            <a:endParaRPr lang="en-US" smtClean="0"/>
          </a:p>
          <a:p>
            <a:r>
              <a:rPr lang="en-US" smtClean="0"/>
              <a:t>Scale algorithms to handle extremely large datasets</a:t>
            </a:r>
          </a:p>
        </p:txBody>
      </p:sp>
    </p:spTree>
    <p:extLst>
      <p:ext uri="{BB962C8B-B14F-4D97-AF65-F5344CB8AC3E}">
        <p14:creationId xmlns:p14="http://schemas.microsoft.com/office/powerpoint/2010/main" val="761553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r>
              <a:rPr lang="en-US" smtClean="0"/>
              <a:t>THANK YOU!</a:t>
            </a:r>
          </a:p>
        </p:txBody>
      </p:sp>
      <p:sp>
        <p:nvSpPr>
          <p:cNvPr id="3" name="Subtitle 2"/>
          <p:cNvSpPr>
            <a:spLocks noGrp="1"/>
          </p:cNvSpPr>
          <p:nvPr>
            <p:ph type="subTitle" idx="1"/>
          </p:nvPr>
        </p:nvSpPr>
        <p:spPr/>
        <p:txBody>
          <a:bodyPr rtlCol="0">
            <a:normAutofit/>
          </a:bodyPr>
          <a:lstStyle/>
          <a:p>
            <a:pPr>
              <a:defRPr/>
            </a:pPr>
            <a:endParaRPr lang="en-US" dirty="0"/>
          </a:p>
        </p:txBody>
      </p:sp>
    </p:spTree>
    <p:extLst>
      <p:ext uri="{BB962C8B-B14F-4D97-AF65-F5344CB8AC3E}">
        <p14:creationId xmlns:p14="http://schemas.microsoft.com/office/powerpoint/2010/main" val="899879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dirty="0" smtClean="0"/>
              <a:t>Definition</a:t>
            </a:r>
          </a:p>
          <a:p>
            <a:r>
              <a:rPr lang="en-US" dirty="0" smtClean="0"/>
              <a:t>Problem Space</a:t>
            </a:r>
          </a:p>
          <a:p>
            <a:r>
              <a:rPr lang="en-US" dirty="0" smtClean="0"/>
              <a:t>Neighborhood based methods</a:t>
            </a:r>
          </a:p>
          <a:p>
            <a:r>
              <a:rPr lang="en-US" dirty="0" smtClean="0"/>
              <a:t>Experiments</a:t>
            </a:r>
          </a:p>
          <a:p>
            <a:r>
              <a:rPr lang="en-US" dirty="0" smtClean="0"/>
              <a:t>Weighting Possible Neighbors</a:t>
            </a:r>
          </a:p>
          <a:p>
            <a:r>
              <a:rPr lang="en-US" dirty="0" smtClean="0"/>
              <a:t>Selecting Neighborhoods</a:t>
            </a:r>
          </a:p>
          <a:p>
            <a:r>
              <a:rPr lang="en-US" dirty="0" smtClean="0"/>
              <a:t>Producing a Prediction</a:t>
            </a:r>
          </a:p>
          <a:p>
            <a:r>
              <a:rPr lang="en-US" dirty="0" smtClean="0"/>
              <a:t>Conclusions</a:t>
            </a:r>
          </a:p>
          <a:p>
            <a:r>
              <a:rPr lang="en-US" dirty="0" smtClean="0"/>
              <a:t>Future Work</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731879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Collaborative Filtering</a:t>
            </a:r>
            <a:endParaRPr lang="en-US" dirty="0"/>
          </a:p>
        </p:txBody>
      </p:sp>
      <p:sp>
        <p:nvSpPr>
          <p:cNvPr id="3" name="Content Placeholder 2"/>
          <p:cNvSpPr>
            <a:spLocks noGrp="1"/>
          </p:cNvSpPr>
          <p:nvPr>
            <p:ph idx="1"/>
          </p:nvPr>
        </p:nvSpPr>
        <p:spPr/>
        <p:txBody>
          <a:bodyPr/>
          <a:lstStyle/>
          <a:p>
            <a:r>
              <a:rPr lang="en-US" dirty="0" smtClean="0"/>
              <a:t>Reduce information load</a:t>
            </a:r>
          </a:p>
          <a:p>
            <a:r>
              <a:rPr lang="en-US" dirty="0" smtClean="0"/>
              <a:t>Complements Content-based information filtering systems</a:t>
            </a:r>
          </a:p>
          <a:p>
            <a:r>
              <a:rPr lang="en-US" dirty="0" smtClean="0"/>
              <a:t>Collaborative filtering utilizes human judgments(ratings)</a:t>
            </a:r>
          </a:p>
          <a:p>
            <a:r>
              <a:rPr lang="en-US" dirty="0" smtClean="0"/>
              <a:t>Key advancements over content based filtering:</a:t>
            </a:r>
          </a:p>
          <a:p>
            <a:pPr lvl="1"/>
            <a:r>
              <a:rPr lang="en-US" dirty="0" smtClean="0"/>
              <a:t>Support for contents not easily analyzed by automated processes</a:t>
            </a:r>
          </a:p>
          <a:p>
            <a:pPr lvl="1"/>
            <a:r>
              <a:rPr lang="en-US" dirty="0" smtClean="0"/>
              <a:t>Filter items based on quality and taste</a:t>
            </a:r>
          </a:p>
          <a:p>
            <a:pPr lvl="1"/>
            <a:r>
              <a:rPr lang="en-US" dirty="0" smtClean="0"/>
              <a:t>Ability to provide serendipitous recommendations</a:t>
            </a:r>
          </a:p>
          <a:p>
            <a:pPr marL="0" indent="0">
              <a:buNone/>
            </a:pPr>
            <a:endParaRPr lang="en-US" dirty="0"/>
          </a:p>
        </p:txBody>
      </p:sp>
    </p:spTree>
    <p:extLst>
      <p:ext uri="{BB962C8B-B14F-4D97-AF65-F5344CB8AC3E}">
        <p14:creationId xmlns:p14="http://schemas.microsoft.com/office/powerpoint/2010/main" val="144484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Spac</a:t>
            </a:r>
            <a:r>
              <a:rPr lang="en-US" dirty="0"/>
              <a:t>e</a:t>
            </a:r>
          </a:p>
        </p:txBody>
      </p:sp>
      <p:sp>
        <p:nvSpPr>
          <p:cNvPr id="3" name="Content Placeholder 2"/>
          <p:cNvSpPr>
            <a:spLocks noGrp="1"/>
          </p:cNvSpPr>
          <p:nvPr>
            <p:ph idx="1"/>
          </p:nvPr>
        </p:nvSpPr>
        <p:spPr/>
        <p:txBody>
          <a:bodyPr/>
          <a:lstStyle/>
          <a:p>
            <a:r>
              <a:rPr lang="en-US" dirty="0" smtClean="0"/>
              <a:t>Predict how well a user will like an item</a:t>
            </a:r>
          </a:p>
          <a:p>
            <a:r>
              <a:rPr lang="en-US" dirty="0" smtClean="0"/>
              <a:t>History of preference judgments for a community of users</a:t>
            </a:r>
          </a:p>
          <a:p>
            <a:r>
              <a:rPr lang="en-US" dirty="0" smtClean="0"/>
              <a:t>Prediction engine</a:t>
            </a:r>
          </a:p>
          <a:p>
            <a:r>
              <a:rPr lang="en-US" dirty="0" smtClean="0"/>
              <a:t>Matrix of users and ratings</a:t>
            </a:r>
          </a:p>
          <a:p>
            <a:r>
              <a:rPr lang="en-US" dirty="0" smtClean="0"/>
              <a:t>Predict the values for specific empty cells</a:t>
            </a:r>
          </a:p>
          <a:p>
            <a:r>
              <a:rPr lang="en-US" dirty="0" smtClean="0"/>
              <a:t>Neighborhood based methods are most prevalent</a:t>
            </a:r>
          </a:p>
          <a:p>
            <a:r>
              <a:rPr lang="en-US" dirty="0" smtClean="0"/>
              <a:t>Other methods; Bayesian networks, singular value decomposition with neural net classification and induction rule learning</a:t>
            </a:r>
          </a:p>
          <a:p>
            <a:endParaRPr lang="en-US" dirty="0"/>
          </a:p>
        </p:txBody>
      </p:sp>
    </p:spTree>
    <p:extLst>
      <p:ext uri="{BB962C8B-B14F-4D97-AF65-F5344CB8AC3E}">
        <p14:creationId xmlns:p14="http://schemas.microsoft.com/office/powerpoint/2010/main" val="744434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Neighborhood based methods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lnSpcReduction="10000"/>
              </a:bodyPr>
              <a:lstStyle/>
              <a:p>
                <a:r>
                  <a:rPr lang="en-US" dirty="0" smtClean="0"/>
                  <a:t>Neighborhood based methods has 3 basic steps;</a:t>
                </a:r>
              </a:p>
              <a:p>
                <a:pPr lvl="1"/>
                <a:r>
                  <a:rPr lang="en-US" dirty="0" smtClean="0"/>
                  <a:t>Weight all users with respect to similarity with the active user</a:t>
                </a:r>
              </a:p>
              <a:p>
                <a:pPr lvl="1"/>
                <a:r>
                  <a:rPr lang="en-US" dirty="0" smtClean="0"/>
                  <a:t>Select a subset of users to use as a set of predictors</a:t>
                </a:r>
              </a:p>
              <a:p>
                <a:pPr lvl="1"/>
                <a:r>
                  <a:rPr lang="en-US" dirty="0" smtClean="0"/>
                  <a:t>Normalize ratings and compute a prediction from a weighted combination of selected neighbors’ ratings</a:t>
                </a:r>
                <a:endParaRPr lang="en-US" dirty="0"/>
              </a:p>
              <a:p>
                <a:r>
                  <a:rPr lang="en-US" dirty="0" smtClean="0"/>
                  <a:t>One of the first introduced neighborhood based automated collaboration filtering algorithm;</a:t>
                </a:r>
              </a:p>
              <a:p>
                <a:pPr lvl="1"/>
                <a:r>
                  <a:rPr lang="en-US" dirty="0" smtClean="0"/>
                  <a:t>Pearson correlation to weight user similarity;</a:t>
                </a:r>
              </a:p>
              <a:p>
                <a:pPr lvl="2"/>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𝑢</m:t>
                        </m:r>
                      </m:sub>
                    </m:sSub>
                    <m:r>
                      <a:rPr lang="en-US" b="0" i="1" smtClean="0">
                        <a:latin typeface="Cambria Math" panose="02040503050406030204" pitchFamily="18" charset="0"/>
                      </a:rPr>
                      <m:t>= </m:t>
                    </m:r>
                    <m:f>
                      <m:fPr>
                        <m:ctrlPr>
                          <a:rPr lang="en-US" b="0" i="1" smtClean="0">
                            <a:latin typeface="Cambria Math" panose="02040503050406030204" pitchFamily="18" charset="0"/>
                          </a:rPr>
                        </m:ctrlPr>
                      </m:fPr>
                      <m:num>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𝑖</m:t>
                            </m:r>
                            <m:r>
                              <a:rPr lang="en-US" b="0" i="1" smtClean="0">
                                <a:latin typeface="Cambria Math" panose="02040503050406030204" pitchFamily="18" charset="0"/>
                              </a:rPr>
                              <m:t>=1</m:t>
                            </m:r>
                          </m:sub>
                          <m:sup>
                            <m:r>
                              <a:rPr lang="en-US" b="0" i="1" smtClean="0">
                                <a:latin typeface="Cambria Math" panose="02040503050406030204" pitchFamily="18" charset="0"/>
                              </a:rPr>
                              <m:t>𝑚</m:t>
                            </m:r>
                          </m:sup>
                          <m:e>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𝑖</m:t>
                                    </m:r>
                                  </m:sub>
                                </m:sSub>
                                <m:r>
                                  <a:rPr lang="en-US" b="0" i="1" smtClean="0">
                                    <a:latin typeface="Cambria Math" panose="02040503050406030204" pitchFamily="18" charset="0"/>
                                  </a:rPr>
                                  <m:t> −</m:t>
                                </m:r>
                                <m:acc>
                                  <m:accPr>
                                    <m:chr m:val="̅"/>
                                    <m:ctrlPr>
                                      <a:rPr lang="en-US" b="0" i="1" smtClean="0">
                                        <a:latin typeface="Cambria Math" panose="02040503050406030204" pitchFamily="18" charset="0"/>
                                      </a:rPr>
                                    </m:ctrlPr>
                                  </m:acc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𝑎</m:t>
                                        </m:r>
                                      </m:sub>
                                    </m:sSub>
                                  </m:e>
                                </m:acc>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𝑢</m:t>
                                </m:r>
                                <m:r>
                                  <a:rPr lang="en-US" b="0" i="1" smtClean="0">
                                    <a:latin typeface="Cambria Math" panose="02040503050406030204" pitchFamily="18" charset="0"/>
                                  </a:rPr>
                                  <m:t>,</m:t>
                                </m:r>
                                <m:r>
                                  <a:rPr lang="en-US" b="0" i="1" smtClean="0">
                                    <a:latin typeface="Cambria Math" panose="02040503050406030204" pitchFamily="18" charset="0"/>
                                  </a:rPr>
                                  <m:t>𝑖</m:t>
                                </m:r>
                              </m:sub>
                            </m:sSub>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𝑢</m:t>
                                    </m:r>
                                  </m:sub>
                                </m:sSub>
                              </m:e>
                            </m:acc>
                            <m:r>
                              <a:rPr lang="en-US" b="0" i="1" smtClean="0">
                                <a:latin typeface="Cambria Math" panose="02040503050406030204" pitchFamily="18" charset="0"/>
                              </a:rPr>
                              <m:t>)</m:t>
                            </m:r>
                          </m:e>
                        </m:nary>
                      </m:num>
                      <m:den>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𝜎</m:t>
                            </m:r>
                          </m:e>
                          <m:sub>
                            <m:r>
                              <a:rPr lang="en-US" b="0" i="1" smtClean="0">
                                <a:latin typeface="Cambria Math" panose="02040503050406030204" pitchFamily="18" charset="0"/>
                              </a:rPr>
                              <m:t>𝑎</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𝜎</m:t>
                            </m:r>
                          </m:e>
                          <m:sub>
                            <m:r>
                              <a:rPr lang="en-US" b="0" i="1" smtClean="0">
                                <a:latin typeface="Cambria Math" panose="02040503050406030204" pitchFamily="18" charset="0"/>
                              </a:rPr>
                              <m:t>𝑢</m:t>
                            </m:r>
                          </m:sub>
                        </m:sSub>
                      </m:den>
                    </m:f>
                  </m:oMath>
                </a14:m>
                <a:endParaRPr lang="en-US" b="0" dirty="0" smtClean="0"/>
              </a:p>
              <a:p>
                <a:pPr lvl="1"/>
                <a:r>
                  <a:rPr lang="en-US" b="0" dirty="0" smtClean="0"/>
                  <a:t>Use all available correlated neighbors</a:t>
                </a:r>
              </a:p>
              <a:p>
                <a:pPr lvl="1"/>
                <a:r>
                  <a:rPr lang="en-US" dirty="0" smtClean="0"/>
                  <a:t>Compute a final prediction</a:t>
                </a:r>
                <a:r>
                  <a:rPr lang="en-US" dirty="0"/>
                  <a:t>:</a:t>
                </a:r>
                <a:r>
                  <a:rPr lang="en-US" dirty="0" smtClean="0"/>
                  <a:t> weighted average of deviations from the neighbor’s mean:</a:t>
                </a:r>
              </a:p>
              <a:p>
                <a:pPr lvl="2"/>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𝑖</m:t>
                        </m:r>
                      </m:sub>
                    </m:sSub>
                    <m:r>
                      <a:rPr lang="en-US" b="0" i="1" smtClean="0">
                        <a:latin typeface="Cambria Math" panose="02040503050406030204" pitchFamily="18" charset="0"/>
                      </a:rPr>
                      <m:t>=</m:t>
                    </m:r>
                    <m:r>
                      <a:rPr lang="en-US" b="0" i="1" smtClean="0">
                        <a:latin typeface="Cambria Math" panose="02040503050406030204" pitchFamily="18" charset="0"/>
                      </a:rPr>
                      <m:t> </m:t>
                    </m:r>
                    <m:acc>
                      <m:accPr>
                        <m:chr m:val="̅"/>
                        <m:ctrlPr>
                          <a:rPr lang="en-US" b="0" i="1" smtClean="0">
                            <a:latin typeface="Cambria Math" panose="02040503050406030204" pitchFamily="18" charset="0"/>
                          </a:rPr>
                        </m:ctrlPr>
                      </m:acc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𝑎</m:t>
                            </m:r>
                          </m:sub>
                        </m:sSub>
                      </m:e>
                    </m:acc>
                    <m:r>
                      <a:rPr lang="en-US" b="0" i="1" smtClean="0">
                        <a:latin typeface="Cambria Math" panose="02040503050406030204" pitchFamily="18" charset="0"/>
                      </a:rPr>
                      <m:t>+</m:t>
                    </m:r>
                    <m:f>
                      <m:fPr>
                        <m:ctrlPr>
                          <a:rPr lang="en-US" b="0" i="1" smtClean="0">
                            <a:latin typeface="Cambria Math" panose="02040503050406030204" pitchFamily="18" charset="0"/>
                          </a:rPr>
                        </m:ctrlPr>
                      </m:fPr>
                      <m:num>
                        <m:nary>
                          <m:naryPr>
                            <m:chr m:val="∑"/>
                            <m:ctrlPr>
                              <a:rPr lang="en-US" b="0" i="1" smtClean="0">
                                <a:latin typeface="Cambria Math" panose="02040503050406030204" pitchFamily="18" charset="0"/>
                              </a:rPr>
                            </m:ctrlPr>
                          </m:naryPr>
                          <m:sub>
                            <m:r>
                              <a:rPr lang="en-US" b="0" i="1" smtClean="0">
                                <a:latin typeface="Cambria Math" panose="02040503050406030204" pitchFamily="18" charset="0"/>
                              </a:rPr>
                              <m:t>𝑢</m:t>
                            </m:r>
                            <m:r>
                              <a:rPr lang="en-US" b="0" i="1" smtClean="0">
                                <a:latin typeface="Cambria Math" panose="02040503050406030204" pitchFamily="18" charset="0"/>
                              </a:rPr>
                              <m:t>=1</m:t>
                            </m:r>
                          </m:sub>
                          <m:sup>
                            <m:r>
                              <a:rPr lang="en-US" b="0" i="1" smtClean="0">
                                <a:latin typeface="Cambria Math" panose="02040503050406030204" pitchFamily="18" charset="0"/>
                              </a:rPr>
                              <m:t>𝑛</m:t>
                            </m:r>
                          </m:sup>
                          <m:e>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𝑢</m:t>
                                    </m:r>
                                    <m:r>
                                      <a:rPr lang="en-US" b="0" i="1" smtClean="0">
                                        <a:latin typeface="Cambria Math" panose="02040503050406030204" pitchFamily="18" charset="0"/>
                                      </a:rPr>
                                      <m:t>,</m:t>
                                    </m:r>
                                    <m:r>
                                      <a:rPr lang="en-US" b="0" i="1" smtClean="0">
                                        <a:latin typeface="Cambria Math" panose="02040503050406030204" pitchFamily="18" charset="0"/>
                                      </a:rPr>
                                      <m:t>𝑖</m:t>
                                    </m:r>
                                  </m:sub>
                                </m:sSub>
                                <m:r>
                                  <a:rPr lang="en-US" b="0" i="1" smtClean="0">
                                    <a:latin typeface="Cambria Math" panose="02040503050406030204" pitchFamily="18" charset="0"/>
                                  </a:rPr>
                                  <m:t> −</m:t>
                                </m:r>
                                <m:acc>
                                  <m:accPr>
                                    <m:chr m:val="̅"/>
                                    <m:ctrlPr>
                                      <a:rPr lang="en-US" b="0" i="1" smtClean="0">
                                        <a:latin typeface="Cambria Math" panose="02040503050406030204" pitchFamily="18" charset="0"/>
                                      </a:rPr>
                                    </m:ctrlPr>
                                  </m:acc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𝑢</m:t>
                                        </m:r>
                                      </m:sub>
                                    </m:sSub>
                                  </m:e>
                                </m:acc>
                              </m:e>
                            </m:d>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𝑢</m:t>
                                </m:r>
                              </m:sub>
                            </m:sSub>
                          </m:e>
                        </m:nary>
                      </m:num>
                      <m:den>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𝑢</m:t>
                            </m:r>
                            <m:r>
                              <a:rPr lang="en-US" b="0" i="1" smtClean="0">
                                <a:latin typeface="Cambria Math" panose="02040503050406030204" pitchFamily="18" charset="0"/>
                              </a:rPr>
                              <m:t>=1</m:t>
                            </m:r>
                          </m:sub>
                          <m:sup>
                            <m:r>
                              <a:rPr lang="en-US" b="0" i="1" smtClean="0">
                                <a:latin typeface="Cambria Math" panose="02040503050406030204" pitchFamily="18" charset="0"/>
                              </a:rPr>
                              <m:t>𝑛</m:t>
                            </m:r>
                          </m:sup>
                          <m:e>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𝑢</m:t>
                                </m:r>
                              </m:sub>
                            </m:sSub>
                          </m:e>
                        </m:nary>
                      </m:den>
                    </m:f>
                  </m:oMath>
                </a14:m>
                <a:endParaRPr lang="en-US" dirty="0" smtClean="0"/>
              </a:p>
              <a:p>
                <a:pPr lvl="2"/>
                <a:endParaRPr lang="en-US" b="0"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313" t="-2576" b="-5152"/>
                </a:stretch>
              </a:blipFill>
            </p:spPr>
            <p:txBody>
              <a:bodyPr/>
              <a:lstStyle/>
              <a:p>
                <a:r>
                  <a:rPr lang="en-US">
                    <a:noFill/>
                  </a:rPr>
                  <a:t> </a:t>
                </a:r>
              </a:p>
            </p:txBody>
          </p:sp>
        </mc:Fallback>
      </mc:AlternateContent>
    </p:spTree>
    <p:extLst>
      <p:ext uri="{BB962C8B-B14F-4D97-AF65-F5344CB8AC3E}">
        <p14:creationId xmlns:p14="http://schemas.microsoft.com/office/powerpoint/2010/main" val="1602141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Technique</a:t>
            </a:r>
            <a:endParaRPr lang="en-US" dirty="0"/>
          </a:p>
        </p:txBody>
      </p:sp>
      <p:sp>
        <p:nvSpPr>
          <p:cNvPr id="3" name="Content Placeholder 2"/>
          <p:cNvSpPr>
            <a:spLocks noGrp="1"/>
          </p:cNvSpPr>
          <p:nvPr>
            <p:ph idx="1"/>
          </p:nvPr>
        </p:nvSpPr>
        <p:spPr/>
        <p:txBody>
          <a:bodyPr>
            <a:normAutofit/>
          </a:bodyPr>
          <a:lstStyle/>
          <a:p>
            <a:r>
              <a:rPr lang="en-US" dirty="0" smtClean="0"/>
              <a:t>Compare results of different neighborhood based prediction algorithms</a:t>
            </a:r>
          </a:p>
          <a:p>
            <a:r>
              <a:rPr lang="en-US" dirty="0" smtClean="0"/>
              <a:t>Data: anonymous reviews from the </a:t>
            </a:r>
            <a:r>
              <a:rPr lang="en-US" dirty="0" err="1" smtClean="0"/>
              <a:t>MovieLens</a:t>
            </a:r>
            <a:r>
              <a:rPr lang="en-US" dirty="0"/>
              <a:t> </a:t>
            </a:r>
            <a:r>
              <a:rPr lang="en-US" dirty="0" smtClean="0"/>
              <a:t>movie recommendation site</a:t>
            </a:r>
          </a:p>
          <a:p>
            <a:pPr lvl="1"/>
            <a:r>
              <a:rPr lang="en-US" dirty="0" smtClean="0"/>
              <a:t> 122,176 ratings from 1173 users, every user having at least 20 ratings.</a:t>
            </a:r>
          </a:p>
          <a:p>
            <a:pPr lvl="1"/>
            <a:r>
              <a:rPr lang="en-US" dirty="0" smtClean="0"/>
              <a:t>%10 users selected to be test users, ratings for 5 items were withheld </a:t>
            </a:r>
          </a:p>
          <a:p>
            <a:pPr lvl="1"/>
            <a:r>
              <a:rPr lang="en-US" dirty="0" smtClean="0"/>
              <a:t>For each item getting predicted highest ranking neighbors that have rated the item are used for the prediction </a:t>
            </a:r>
          </a:p>
          <a:p>
            <a:r>
              <a:rPr lang="en-US" dirty="0" smtClean="0"/>
              <a:t>Quality of a prediction algorithm;</a:t>
            </a:r>
          </a:p>
          <a:p>
            <a:pPr lvl="1"/>
            <a:r>
              <a:rPr lang="en-US" dirty="0" smtClean="0"/>
              <a:t>Coverage: Usually high</a:t>
            </a:r>
          </a:p>
          <a:p>
            <a:pPr lvl="1"/>
            <a:r>
              <a:rPr lang="en-US" dirty="0" smtClean="0"/>
              <a:t>Accuracy: Statistical accuracy or decision support accuracy</a:t>
            </a:r>
          </a:p>
          <a:p>
            <a:pPr lvl="1"/>
            <a:endParaRPr lang="en-US" dirty="0" smtClean="0"/>
          </a:p>
          <a:p>
            <a:pPr lvl="1"/>
            <a:endParaRPr lang="en-US" dirty="0" smtClean="0"/>
          </a:p>
          <a:p>
            <a:pPr marL="457200" lvl="1" indent="0">
              <a:buNone/>
            </a:pPr>
            <a:endParaRPr lang="en-US" dirty="0" smtClean="0"/>
          </a:p>
          <a:p>
            <a:pPr marL="0" indent="0">
              <a:buNone/>
            </a:pPr>
            <a:endParaRPr lang="en-US" dirty="0"/>
          </a:p>
        </p:txBody>
      </p:sp>
    </p:spTree>
    <p:extLst>
      <p:ext uri="{BB962C8B-B14F-4D97-AF65-F5344CB8AC3E}">
        <p14:creationId xmlns:p14="http://schemas.microsoft.com/office/powerpoint/2010/main" val="3142523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Technique</a:t>
            </a:r>
            <a:endParaRPr lang="en-US" dirty="0"/>
          </a:p>
        </p:txBody>
      </p:sp>
      <p:sp>
        <p:nvSpPr>
          <p:cNvPr id="3" name="Content Placeholder 2"/>
          <p:cNvSpPr>
            <a:spLocks noGrp="1"/>
          </p:cNvSpPr>
          <p:nvPr>
            <p:ph idx="1"/>
          </p:nvPr>
        </p:nvSpPr>
        <p:spPr/>
        <p:txBody>
          <a:bodyPr/>
          <a:lstStyle/>
          <a:p>
            <a:r>
              <a:rPr lang="en-US" dirty="0" smtClean="0"/>
              <a:t>Conclusions from empirical analysis of prediction algorithm components are tested</a:t>
            </a:r>
          </a:p>
          <a:p>
            <a:r>
              <a:rPr lang="en-US" dirty="0" smtClean="0"/>
              <a:t>Components:</a:t>
            </a:r>
          </a:p>
          <a:p>
            <a:pPr lvl="1"/>
            <a:r>
              <a:rPr lang="en-US" dirty="0" smtClean="0"/>
              <a:t>Similarity weight</a:t>
            </a:r>
          </a:p>
          <a:p>
            <a:pPr lvl="1"/>
            <a:r>
              <a:rPr lang="en-US" dirty="0" smtClean="0"/>
              <a:t>Significance weighting</a:t>
            </a:r>
          </a:p>
          <a:p>
            <a:pPr lvl="1"/>
            <a:r>
              <a:rPr lang="en-US" dirty="0" smtClean="0"/>
              <a:t>Variance weighting</a:t>
            </a:r>
          </a:p>
          <a:p>
            <a:pPr lvl="1"/>
            <a:r>
              <a:rPr lang="en-US" dirty="0" smtClean="0"/>
              <a:t>Selecting neighborhoods</a:t>
            </a:r>
          </a:p>
          <a:p>
            <a:pPr lvl="1"/>
            <a:r>
              <a:rPr lang="en-US" dirty="0" smtClean="0"/>
              <a:t>Rating normalization</a:t>
            </a:r>
          </a:p>
          <a:p>
            <a:r>
              <a:rPr lang="en-US" dirty="0" smtClean="0"/>
              <a:t>Variations of the components’ techniques were evaluated</a:t>
            </a:r>
            <a:endParaRPr lang="en-US" dirty="0"/>
          </a:p>
        </p:txBody>
      </p:sp>
    </p:spTree>
    <p:extLst>
      <p:ext uri="{BB962C8B-B14F-4D97-AF65-F5344CB8AC3E}">
        <p14:creationId xmlns:p14="http://schemas.microsoft.com/office/powerpoint/2010/main" val="3266862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Weighting Possible Neighbors</a:t>
            </a:r>
            <a:endParaRPr lang="en-US" dirty="0"/>
          </a:p>
        </p:txBody>
      </p:sp>
      <p:sp>
        <p:nvSpPr>
          <p:cNvPr id="3" name="Content Placeholder 2"/>
          <p:cNvSpPr>
            <a:spLocks noGrp="1"/>
          </p:cNvSpPr>
          <p:nvPr>
            <p:ph idx="1"/>
          </p:nvPr>
        </p:nvSpPr>
        <p:spPr/>
        <p:txBody>
          <a:bodyPr/>
          <a:lstStyle/>
          <a:p>
            <a:r>
              <a:rPr lang="en-US" dirty="0" smtClean="0"/>
              <a:t>Similarity weighting</a:t>
            </a:r>
          </a:p>
          <a:p>
            <a:pPr lvl="1"/>
            <a:r>
              <a:rPr lang="en-US" dirty="0" smtClean="0"/>
              <a:t>Pearson Correlation Coefficient:  Measures the degree to which a linear relationship exists between two variables.</a:t>
            </a:r>
          </a:p>
          <a:p>
            <a:pPr lvl="1"/>
            <a:r>
              <a:rPr lang="en-US" dirty="0" smtClean="0"/>
              <a:t>Spearman Rank Correlation Coefficient: Similar to Pearson but doesn’t rely on model assumptions, and performs similarly as well.</a:t>
            </a:r>
          </a:p>
          <a:p>
            <a:pPr lvl="1"/>
            <a:r>
              <a:rPr lang="en-US" dirty="0" smtClean="0"/>
              <a:t>Vector Similarity: performs well for information retrieval but not as good for collaborative filtering</a:t>
            </a:r>
          </a:p>
          <a:p>
            <a:pPr lvl="1"/>
            <a:r>
              <a:rPr lang="en-US" dirty="0" smtClean="0"/>
              <a:t>Entropy: Not as good as </a:t>
            </a:r>
            <a:r>
              <a:rPr lang="en-US" dirty="0" err="1" smtClean="0"/>
              <a:t>pearson</a:t>
            </a:r>
            <a:r>
              <a:rPr lang="en-US" dirty="0" smtClean="0"/>
              <a:t> correlation</a:t>
            </a:r>
          </a:p>
          <a:p>
            <a:pPr lvl="1"/>
            <a:r>
              <a:rPr lang="en-US" dirty="0" smtClean="0"/>
              <a:t>Mean-squared difference:  Not as good as </a:t>
            </a:r>
            <a:r>
              <a:rPr lang="en-US" dirty="0" err="1" smtClean="0"/>
              <a:t>pearson</a:t>
            </a:r>
            <a:r>
              <a:rPr lang="en-US" dirty="0" smtClean="0"/>
              <a:t> correlation</a:t>
            </a:r>
            <a:endParaRPr lang="en-US" dirty="0"/>
          </a:p>
        </p:txBody>
      </p:sp>
    </p:spTree>
    <p:extLst>
      <p:ext uri="{BB962C8B-B14F-4D97-AF65-F5344CB8AC3E}">
        <p14:creationId xmlns:p14="http://schemas.microsoft.com/office/powerpoint/2010/main" val="2854167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dirty="0"/>
              <a:t>Weighting Possible </a:t>
            </a:r>
            <a:r>
              <a:rPr lang="en-US" dirty="0" smtClean="0"/>
              <a:t>Neighbors</a:t>
            </a:r>
            <a:r>
              <a:rPr lang="en-US" dirty="0" smtClean="0"/>
              <a:t>	 </a:t>
            </a:r>
          </a:p>
        </p:txBody>
      </p:sp>
      <p:sp>
        <p:nvSpPr>
          <p:cNvPr id="2051" name="Content Placeholder 2"/>
          <p:cNvSpPr>
            <a:spLocks noGrp="1"/>
          </p:cNvSpPr>
          <p:nvPr>
            <p:ph idx="1"/>
          </p:nvPr>
        </p:nvSpPr>
        <p:spPr/>
        <p:txBody>
          <a:bodyPr/>
          <a:lstStyle/>
          <a:p>
            <a:r>
              <a:rPr lang="en-US" dirty="0"/>
              <a:t>Significance </a:t>
            </a:r>
            <a:r>
              <a:rPr lang="en-US" dirty="0" smtClean="0"/>
              <a:t>Weighting:</a:t>
            </a:r>
          </a:p>
          <a:p>
            <a:r>
              <a:rPr lang="en-US" dirty="0" smtClean="0"/>
              <a:t>Considers </a:t>
            </a:r>
            <a:r>
              <a:rPr lang="en-US" dirty="0" smtClean="0"/>
              <a:t>‘trust’ in correlation with neighbor</a:t>
            </a:r>
          </a:p>
          <a:p>
            <a:endParaRPr lang="en-US" dirty="0" smtClean="0"/>
          </a:p>
          <a:p>
            <a:r>
              <a:rPr lang="en-US" dirty="0" smtClean="0"/>
              <a:t>Neighbors with tiny samples are terrible candidates</a:t>
            </a:r>
          </a:p>
          <a:p>
            <a:endParaRPr lang="en-US" dirty="0" smtClean="0"/>
          </a:p>
          <a:p>
            <a:r>
              <a:rPr lang="en-US" dirty="0" smtClean="0"/>
              <a:t>Similar results with Pearson correlation</a:t>
            </a:r>
          </a:p>
          <a:p>
            <a:endParaRPr lang="en-US" dirty="0" smtClean="0"/>
          </a:p>
        </p:txBody>
      </p:sp>
    </p:spTree>
    <p:extLst>
      <p:ext uri="{BB962C8B-B14F-4D97-AF65-F5344CB8AC3E}">
        <p14:creationId xmlns:p14="http://schemas.microsoft.com/office/powerpoint/2010/main" val="31057363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1248</TotalTime>
  <Words>1089</Words>
  <Application>Microsoft Office PowerPoint</Application>
  <PresentationFormat>Widescreen</PresentationFormat>
  <Paragraphs>159</Paragraphs>
  <Slides>19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Calibri</vt:lpstr>
      <vt:lpstr>Cambria Math</vt:lpstr>
      <vt:lpstr>Tw Cen MT</vt:lpstr>
      <vt:lpstr>Tw Cen MT Condensed</vt:lpstr>
      <vt:lpstr>Wingdings 3</vt:lpstr>
      <vt:lpstr>Integral</vt:lpstr>
      <vt:lpstr>Collaborative Filtering</vt:lpstr>
      <vt:lpstr>Outline</vt:lpstr>
      <vt:lpstr>Automated Collaborative Filtering</vt:lpstr>
      <vt:lpstr>Problem Space</vt:lpstr>
      <vt:lpstr>Neighborhood based methods</vt:lpstr>
      <vt:lpstr>Experimental Technique</vt:lpstr>
      <vt:lpstr>Experimental Technique</vt:lpstr>
      <vt:lpstr>Weighting Possible Neighbors</vt:lpstr>
      <vt:lpstr>Weighting Possible Neighbors  </vt:lpstr>
      <vt:lpstr>Weighting Possible Neighbors</vt:lpstr>
      <vt:lpstr>Weighting Possible Neighbors</vt:lpstr>
      <vt:lpstr>Weighting Possible Neighbors</vt:lpstr>
      <vt:lpstr>Selecting Neighborhoods</vt:lpstr>
      <vt:lpstr>Selecting Neighborhoods</vt:lpstr>
      <vt:lpstr>Selecting Neighborhoods</vt:lpstr>
      <vt:lpstr>Producing a Prediction</vt:lpstr>
      <vt:lpstr>Conclusions</vt:lpstr>
      <vt:lpstr>Future Work</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Collaborative Filtering</dc:title>
  <dc:creator>Neslihan Bulut</dc:creator>
  <cp:lastModifiedBy>Neslihan Bulut</cp:lastModifiedBy>
  <cp:revision>48</cp:revision>
  <cp:lastPrinted>2014-03-12T08:13:58Z</cp:lastPrinted>
  <dcterms:created xsi:type="dcterms:W3CDTF">2014-03-11T11:47:19Z</dcterms:created>
  <dcterms:modified xsi:type="dcterms:W3CDTF">2014-03-12T08:35:46Z</dcterms:modified>
</cp:coreProperties>
</file>